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6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20"/>
  </p:notesMasterIdLst>
  <p:handoutMasterIdLst>
    <p:handoutMasterId r:id="rId21"/>
  </p:handoutMasterIdLst>
  <p:sldIdLst>
    <p:sldId id="256" r:id="rId4"/>
    <p:sldId id="309" r:id="rId5"/>
    <p:sldId id="270" r:id="rId6"/>
    <p:sldId id="289" r:id="rId7"/>
    <p:sldId id="311" r:id="rId8"/>
    <p:sldId id="312" r:id="rId9"/>
    <p:sldId id="313" r:id="rId10"/>
    <p:sldId id="319" r:id="rId11"/>
    <p:sldId id="320" r:id="rId12"/>
    <p:sldId id="314" r:id="rId13"/>
    <p:sldId id="316" r:id="rId14"/>
    <p:sldId id="299" r:id="rId15"/>
    <p:sldId id="317" r:id="rId16"/>
    <p:sldId id="303" r:id="rId17"/>
    <p:sldId id="318" r:id="rId18"/>
    <p:sldId id="310" r:id="rId19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032"/>
    <a:srgbClr val="CCA11B"/>
    <a:srgbClr val="0A0032"/>
    <a:srgbClr val="0A0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98" autoAdjust="0"/>
    <p:restoredTop sz="96192" autoAdjust="0"/>
  </p:normalViewPr>
  <p:slideViewPr>
    <p:cSldViewPr snapToGrid="0" snapToObjects="1">
      <p:cViewPr>
        <p:scale>
          <a:sx n="100" d="100"/>
          <a:sy n="100" d="100"/>
        </p:scale>
        <p:origin x="-294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NJR Facebook growth</a:t>
            </a:r>
            <a:endParaRPr lang="en-GB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Facebook likes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March 14</c:v>
                </c:pt>
                <c:pt idx="1">
                  <c:v>March 15</c:v>
                </c:pt>
                <c:pt idx="2">
                  <c:v>March 16</c:v>
                </c:pt>
                <c:pt idx="3">
                  <c:v>March 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1049</c:v>
                </c:pt>
                <c:pt idx="1">
                  <c:v>3914</c:v>
                </c:pt>
                <c:pt idx="2">
                  <c:v>5702</c:v>
                </c:pt>
                <c:pt idx="3">
                  <c:v>6744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840064"/>
        <c:axId val="110845952"/>
      </c:lineChart>
      <c:catAx>
        <c:axId val="11084006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10845952"/>
        <c:crosses val="autoZero"/>
        <c:auto val="1"/>
        <c:lblAlgn val="ctr"/>
        <c:lblOffset val="100"/>
        <c:noMultiLvlLbl val="0"/>
      </c:catAx>
      <c:valAx>
        <c:axId val="110845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8400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NJR Twitter growth</a:t>
            </a:r>
            <a:endParaRPr lang="en-GB" dirty="0"/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Twitter followers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March 14</c:v>
                </c:pt>
                <c:pt idx="1">
                  <c:v>March 15</c:v>
                </c:pt>
                <c:pt idx="2">
                  <c:v>March 16</c:v>
                </c:pt>
                <c:pt idx="3">
                  <c:v>March 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186</c:v>
                </c:pt>
                <c:pt idx="1">
                  <c:v>317</c:v>
                </c:pt>
                <c:pt idx="2">
                  <c:v>569</c:v>
                </c:pt>
                <c:pt idx="3">
                  <c:v>1178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0884352"/>
        <c:axId val="110885888"/>
      </c:lineChart>
      <c:catAx>
        <c:axId val="11088435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crossAx val="110885888"/>
        <c:crosses val="autoZero"/>
        <c:auto val="1"/>
        <c:lblAlgn val="ctr"/>
        <c:lblOffset val="100"/>
        <c:noMultiLvlLbl val="0"/>
      </c:catAx>
      <c:valAx>
        <c:axId val="110885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88435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7C4E0-4977-4080-A1B3-5C9E18BBC3E2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1F3AB-BDD0-44BC-BBE2-14B91EF2B6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79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B1076-3395-4503-A34E-43F8EB93E414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D387-796E-44A9-8AB2-78E25E9D5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3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7366" y="2130425"/>
            <a:ext cx="8129434" cy="868729"/>
          </a:xfrm>
          <a:prstGeom prst="rect">
            <a:avLst/>
          </a:prstGeom>
        </p:spPr>
        <p:txBody>
          <a:bodyPr/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This is the presentation’s title in </a:t>
            </a:r>
            <a:r>
              <a:rPr lang="en-GB" dirty="0" err="1" smtClean="0"/>
              <a:t>calibri</a:t>
            </a:r>
            <a:r>
              <a:rPr lang="en-GB" dirty="0" smtClean="0"/>
              <a:t>, size 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366" y="2873325"/>
            <a:ext cx="6400800" cy="89759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Presenter’s name, size 25</a:t>
            </a:r>
          </a:p>
          <a:p>
            <a:r>
              <a:rPr lang="en-GB" dirty="0" smtClean="0">
                <a:solidFill>
                  <a:srgbClr val="CCA11B"/>
                </a:solidFill>
              </a:rPr>
              <a:t>Presenter’s job title, size 25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9906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3FAF3-E154-864B-A5E6-9598B6ACEBD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2409469" y="6350323"/>
            <a:ext cx="6400800" cy="660421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dirty="0" err="1" smtClean="0"/>
              <a:t>www.hqip.org.uk</a:t>
            </a:r>
            <a:endParaRPr lang="en-US" sz="180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6231015"/>
            <a:ext cx="8305324" cy="0"/>
          </a:xfrm>
          <a:prstGeom prst="line">
            <a:avLst/>
          </a:prstGeom>
          <a:ln>
            <a:solidFill>
              <a:srgbClr val="CCA1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41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5003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310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CCA11B"/>
              </a:buClr>
              <a:defRPr sz="28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2600">
                <a:solidFill>
                  <a:srgbClr val="050032"/>
                </a:solidFill>
              </a:defRPr>
            </a:lvl2pPr>
            <a:lvl3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3pPr>
            <a:lvl4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4pPr>
            <a:lvl5pPr>
              <a:buClr>
                <a:srgbClr val="CCA11B"/>
              </a:buClr>
              <a:defRPr sz="1600">
                <a:solidFill>
                  <a:srgbClr val="05003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430-DF37-5A46-8174-D1B3C3AE9AD2}" type="datetimeFigureOut">
              <a:rPr lang="en-US" smtClean="0"/>
              <a:t>5/4/2017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07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5003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135001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8632" y="1600200"/>
            <a:ext cx="4848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500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Graphs/charts/images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430-DF37-5A46-8174-D1B3C3AE9AD2}" type="datetimeFigureOut">
              <a:rPr lang="en-US" smtClean="0"/>
              <a:t>5/4/2017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93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5003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3103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buClr>
                <a:srgbClr val="CCA11B"/>
              </a:buClr>
              <a:defRPr sz="28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2600">
                <a:solidFill>
                  <a:srgbClr val="050032"/>
                </a:solidFill>
              </a:defRPr>
            </a:lvl2pPr>
            <a:lvl3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3pPr>
            <a:lvl4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4pPr>
            <a:lvl5pPr>
              <a:buClr>
                <a:srgbClr val="CCA11B"/>
              </a:buClr>
              <a:defRPr sz="1600">
                <a:solidFill>
                  <a:srgbClr val="050032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430-DF37-5A46-8174-D1B3C3AE9AD2}" type="datetimeFigureOut">
              <a:rPr lang="en-US" smtClean="0">
                <a:solidFill>
                  <a:prstClr val="white"/>
                </a:solidFill>
              </a:rPr>
              <a:pPr/>
              <a:t>5/4/2017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5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707" y="27463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50032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135001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CCA11B"/>
              </a:buClr>
              <a:defRPr sz="2200">
                <a:solidFill>
                  <a:srgbClr val="050032"/>
                </a:solidFill>
              </a:defRPr>
            </a:lvl1pPr>
            <a:lvl2pPr>
              <a:buClr>
                <a:srgbClr val="CCA11B"/>
              </a:buClr>
              <a:defRPr sz="1800">
                <a:solidFill>
                  <a:srgbClr val="050032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838632" y="1600200"/>
            <a:ext cx="4848168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050032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Graphs/charts/images here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E430-DF37-5A46-8174-D1B3C3AE9AD2}" type="datetimeFigureOut">
              <a:rPr lang="en-US" smtClean="0">
                <a:solidFill>
                  <a:prstClr val="white"/>
                </a:solidFill>
              </a:rPr>
              <a:pPr/>
              <a:t>5/4/2017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0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qip_background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9" name="Picture 8" descr="HQIP-brand-device-graphi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82" y="2848600"/>
            <a:ext cx="2976425" cy="2976425"/>
          </a:xfrm>
          <a:prstGeom prst="rect">
            <a:avLst/>
          </a:prstGeom>
        </p:spPr>
      </p:pic>
      <p:pic>
        <p:nvPicPr>
          <p:cNvPr id="11" name="Picture 10" descr="HQIP-white-landscap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049" y="383524"/>
            <a:ext cx="3874999" cy="58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ip_backgroun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29474"/>
            <a:ext cx="9144001" cy="6285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7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62E430-DF37-5A46-8174-D1B3C3AE9AD2}" type="datetimeFigureOut">
              <a:rPr lang="en-US" smtClean="0"/>
              <a:pPr/>
              <a:t>5/4/2017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20652" y="922770"/>
            <a:ext cx="8305324" cy="0"/>
          </a:xfrm>
          <a:prstGeom prst="line">
            <a:avLst/>
          </a:prstGeom>
          <a:ln w="12700">
            <a:solidFill>
              <a:srgbClr val="CCA1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QIP-white-landscap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7" y="6362732"/>
            <a:ext cx="2352403" cy="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qip_background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29474"/>
            <a:ext cx="9144001" cy="6285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171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62E430-DF37-5A46-8174-D1B3C3AE9AD2}" type="datetimeFigureOut">
              <a:rPr lang="en-US" smtClean="0">
                <a:solidFill>
                  <a:prstClr val="white"/>
                </a:solidFill>
              </a:rPr>
              <a:pPr/>
              <a:t>5/4/2017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0652" y="922770"/>
            <a:ext cx="8305324" cy="0"/>
          </a:xfrm>
          <a:prstGeom prst="line">
            <a:avLst/>
          </a:prstGeom>
          <a:ln w="12700">
            <a:solidFill>
              <a:srgbClr val="CCA1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QIP-white-landscap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877" y="6362732"/>
            <a:ext cx="2352403" cy="3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3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uffe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james.thornton@hqip.org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witter.com/ssnapaudit" TargetMode="External"/><Relationship Id="rId2" Type="http://schemas.openxmlformats.org/officeDocument/2006/relationships/hyperlink" Target="http://www.twitter.com/rcp_fffa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witter.com/natcopdaudit" TargetMode="External"/><Relationship Id="rId4" Type="http://schemas.openxmlformats.org/officeDocument/2006/relationships/hyperlink" Target="http://rcp_nlc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366" y="1892300"/>
            <a:ext cx="8129434" cy="868729"/>
          </a:xfrm>
        </p:spPr>
        <p:txBody>
          <a:bodyPr/>
          <a:lstStyle/>
          <a:p>
            <a:r>
              <a:rPr lang="en-GB" b="1" dirty="0" smtClean="0"/>
              <a:t>Harnessing </a:t>
            </a:r>
            <a:r>
              <a:rPr lang="en-GB" b="1" dirty="0"/>
              <a:t>social media to enhance impact </a:t>
            </a:r>
            <a:r>
              <a:rPr lang="en-GB" dirty="0"/>
              <a:t/>
            </a:r>
            <a:br>
              <a:rPr lang="en-GB" dirty="0"/>
            </a:br>
            <a:r>
              <a:rPr lang="en-GB" sz="2800" i="1" dirty="0" smtClean="0"/>
              <a:t>Effective </a:t>
            </a:r>
            <a:r>
              <a:rPr lang="en-GB" sz="2800" i="1" dirty="0"/>
              <a:t>communications planning </a:t>
            </a:r>
            <a:r>
              <a:rPr lang="en-GB" sz="2800" i="1" dirty="0" smtClean="0"/>
              <a:t>and promotion </a:t>
            </a:r>
            <a:r>
              <a:rPr lang="en-GB" sz="2800" i="1" dirty="0"/>
              <a:t>for your </a:t>
            </a:r>
            <a:r>
              <a:rPr lang="en-GB" sz="2800" i="1" dirty="0" smtClean="0"/>
              <a:t>programme</a:t>
            </a:r>
            <a:r>
              <a:rPr lang="en-GB" dirty="0"/>
              <a:t>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366" y="4312723"/>
            <a:ext cx="5332795" cy="897597"/>
          </a:xfrm>
        </p:spPr>
        <p:txBody>
          <a:bodyPr/>
          <a:lstStyle/>
          <a:p>
            <a:r>
              <a:rPr lang="en-GB" sz="2800" dirty="0" smtClean="0">
                <a:solidFill>
                  <a:srgbClr val="CCA11B"/>
                </a:solidFill>
              </a:rPr>
              <a:t>James Thornton, communications manager, HQIP</a:t>
            </a:r>
            <a:endParaRPr lang="en-GB" sz="2800" dirty="0">
              <a:solidFill>
                <a:srgbClr val="CCA11B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72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7"/>
          <a:stretch/>
        </p:blipFill>
        <p:spPr>
          <a:xfrm>
            <a:off x="0" y="4286250"/>
            <a:ext cx="5924550" cy="1976276"/>
          </a:xfrm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557707" y="274638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Case study 2: CKD – </a:t>
            </a:r>
            <a:r>
              <a:rPr lang="en-GB" dirty="0" smtClean="0">
                <a:solidFill>
                  <a:srgbClr val="002060"/>
                </a:solidFill>
              </a:rPr>
              <a:t>social media success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52499" y="1514476"/>
            <a:ext cx="7696201" cy="2171700"/>
          </a:xfrm>
        </p:spPr>
        <p:txBody>
          <a:bodyPr/>
          <a:lstStyle/>
          <a:p>
            <a:r>
              <a:rPr lang="en-GB" sz="2800" dirty="0" smtClean="0"/>
              <a:t>HQIP ‘Tweet of the Month’</a:t>
            </a:r>
          </a:p>
          <a:p>
            <a:r>
              <a:rPr lang="en-GB" sz="2800" dirty="0" smtClean="0"/>
              <a:t>Pulse (32k followers) GP Magazine (15.5k)</a:t>
            </a:r>
          </a:p>
          <a:p>
            <a:pPr marL="0" indent="0">
              <a:buNone/>
            </a:pPr>
            <a:endParaRPr lang="en-GB" sz="400" dirty="0" smtClean="0"/>
          </a:p>
          <a:p>
            <a:r>
              <a:rPr lang="en-GB" sz="2800" dirty="0" smtClean="0"/>
              <a:t>Re-Tweets &amp; likes: RCP (30k), National Voices (9k)</a:t>
            </a:r>
          </a:p>
          <a:p>
            <a:r>
              <a:rPr lang="en-GB" sz="2800" dirty="0" smtClean="0"/>
              <a:t>World Kidney Day – a second bite at the cherry</a:t>
            </a: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617106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ase study 3: </a:t>
            </a:r>
            <a:r>
              <a:rPr lang="en-GB" dirty="0"/>
              <a:t>T</a:t>
            </a:r>
            <a:r>
              <a:rPr lang="en-GB" dirty="0" smtClean="0"/>
              <a:t>he NJR and 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455752"/>
              </p:ext>
            </p:extLst>
          </p:nvPr>
        </p:nvGraphicFramePr>
        <p:xfrm>
          <a:off x="324611" y="1208088"/>
          <a:ext cx="8229600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78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3: The NJR and strategy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397696"/>
              </p:ext>
            </p:extLst>
          </p:nvPr>
        </p:nvGraphicFramePr>
        <p:xfrm>
          <a:off x="324611" y="1208088"/>
          <a:ext cx="8229600" cy="4773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9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3: NJR </a:t>
            </a:r>
            <a:r>
              <a:rPr lang="en-GB" dirty="0" smtClean="0"/>
              <a:t>– simple, effective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28"/>
            <a:ext cx="8229600" cy="4268675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D8B714"/>
              </a:buClr>
              <a:buFontTx/>
              <a:buChar char="•"/>
            </a:pPr>
            <a:r>
              <a:rPr lang="en-GB" dirty="0" smtClean="0"/>
              <a:t>Introducing more visual content – this can be </a:t>
            </a:r>
            <a:r>
              <a:rPr lang="en-GB" dirty="0"/>
              <a:t>done </a:t>
            </a:r>
            <a:r>
              <a:rPr lang="en-GB" dirty="0" smtClean="0"/>
              <a:t>via </a:t>
            </a:r>
            <a:r>
              <a:rPr lang="en-GB" dirty="0">
                <a:hlinkClick r:id="rId2"/>
              </a:rPr>
              <a:t>https://www.canva.com</a:t>
            </a:r>
            <a:r>
              <a:rPr lang="en-GB" dirty="0" smtClean="0">
                <a:hlinkClick r:id="rId2"/>
              </a:rPr>
              <a:t>/</a:t>
            </a:r>
            <a:r>
              <a:rPr lang="en-GB" dirty="0" smtClean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686050"/>
            <a:ext cx="5267325" cy="2633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8" y="2688430"/>
            <a:ext cx="5262566" cy="2631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321" y="2688430"/>
            <a:ext cx="5262565" cy="26312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58" y="2686050"/>
            <a:ext cx="5262566" cy="2631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467" y="2688430"/>
            <a:ext cx="5262566" cy="263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274638"/>
            <a:ext cx="8579398" cy="1143000"/>
          </a:xfrm>
        </p:spPr>
        <p:txBody>
          <a:bodyPr/>
          <a:lstStyle/>
          <a:p>
            <a:r>
              <a:rPr lang="en-GB" dirty="0"/>
              <a:t>Case study 3: NJR </a:t>
            </a:r>
            <a:r>
              <a:rPr lang="en-GB" dirty="0" smtClean="0"/>
              <a:t>– simple, effective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28"/>
            <a:ext cx="8229600" cy="4268675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D8B714"/>
              </a:buClr>
              <a:buFontTx/>
              <a:buChar char="•"/>
            </a:pPr>
            <a:r>
              <a:rPr lang="en-GB" dirty="0" smtClean="0"/>
              <a:t>Developing a conversation and signposting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5"/>
          <a:stretch/>
        </p:blipFill>
        <p:spPr bwMode="auto">
          <a:xfrm>
            <a:off x="457200" y="2303863"/>
            <a:ext cx="3753266" cy="3590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068">
            <a:off x="4071926" y="2272767"/>
            <a:ext cx="4780714" cy="3653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384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3: </a:t>
            </a:r>
            <a:r>
              <a:rPr lang="en-GB" dirty="0" smtClean="0"/>
              <a:t>NJR – simple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28"/>
            <a:ext cx="8229600" cy="4268675"/>
          </a:xfrm>
        </p:spPr>
        <p:txBody>
          <a:bodyPr/>
          <a:lstStyle/>
          <a:p>
            <a:pPr>
              <a:spcBef>
                <a:spcPts val="2400"/>
              </a:spcBef>
              <a:buClr>
                <a:srgbClr val="D8B714"/>
              </a:buClr>
              <a:buFontTx/>
              <a:buChar char="•"/>
            </a:pPr>
            <a:r>
              <a:rPr lang="en-GB" dirty="0" smtClean="0"/>
              <a:t>Regular updates/ posts – often by using scheduling tool(s):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buffer.com</a:t>
            </a:r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" b="15123"/>
          <a:stretch/>
        </p:blipFill>
        <p:spPr bwMode="auto">
          <a:xfrm>
            <a:off x="752473" y="2571750"/>
            <a:ext cx="7810501" cy="398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5315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rgbClr val="D8B714"/>
              </a:buClr>
              <a:buNone/>
            </a:pPr>
            <a:endParaRPr lang="en-GB" dirty="0" smtClean="0">
              <a:cs typeface="Arial" charset="0"/>
            </a:endParaRPr>
          </a:p>
          <a:p>
            <a:pPr marL="0" indent="0" algn="ctr">
              <a:buClr>
                <a:srgbClr val="D8B714"/>
              </a:buClr>
              <a:buNone/>
            </a:pPr>
            <a:r>
              <a:rPr lang="en-GB" sz="4800" b="1" dirty="0" smtClean="0">
                <a:cs typeface="Arial" charset="0"/>
              </a:rPr>
              <a:t>Any questions? </a:t>
            </a:r>
          </a:p>
          <a:p>
            <a:pPr marL="0" indent="0" algn="ctr">
              <a:buClr>
                <a:srgbClr val="D8B714"/>
              </a:buClr>
              <a:buNone/>
            </a:pPr>
            <a:endParaRPr lang="en-GB" b="1" dirty="0" smtClean="0">
              <a:cs typeface="Arial" charset="0"/>
            </a:endParaRPr>
          </a:p>
          <a:p>
            <a:pPr marL="0" indent="0" algn="ctr">
              <a:buClr>
                <a:srgbClr val="D8B714"/>
              </a:buClr>
              <a:buNone/>
            </a:pPr>
            <a:endParaRPr lang="en-GB" b="1" dirty="0" smtClean="0">
              <a:cs typeface="Arial" charset="0"/>
            </a:endParaRPr>
          </a:p>
          <a:p>
            <a:pPr marL="0" indent="0" algn="ctr">
              <a:buClr>
                <a:srgbClr val="D8B714"/>
              </a:buClr>
              <a:buNone/>
            </a:pPr>
            <a:r>
              <a:rPr lang="en-GB" dirty="0" smtClean="0">
                <a:cs typeface="Arial" charset="0"/>
                <a:hlinkClick r:id="rId2"/>
              </a:rPr>
              <a:t>james.thornton@hqip.org.uk</a:t>
            </a:r>
          </a:p>
          <a:p>
            <a:pPr marL="0" indent="0">
              <a:buClr>
                <a:srgbClr val="D8B714"/>
              </a:buClr>
              <a:buNone/>
            </a:pPr>
            <a:endParaRPr lang="en-GB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planning horse, the social media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05666"/>
          </a:xfrm>
        </p:spPr>
        <p:txBody>
          <a:bodyPr/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sz="3000" dirty="0" smtClean="0"/>
              <a:t>Create a simple communications plan – help is at hand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sz="3000" dirty="0" smtClean="0"/>
              <a:t>‘Boil down’ your project objectives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sz="3000" dirty="0" smtClean="0"/>
              <a:t>Who needs to know what for awareness and improvement?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sz="3000" dirty="0" smtClean="0"/>
              <a:t>What are the most effective ways to talk to them?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sz="3000" dirty="0" smtClean="0"/>
              <a:t>Q: Is social media part of that mix?</a:t>
            </a:r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sz="3000" dirty="0" smtClean="0"/>
              <a:t>A: Very, very likely...</a:t>
            </a:r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0534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" t="15180" b="15734"/>
          <a:stretch/>
        </p:blipFill>
        <p:spPr>
          <a:xfrm>
            <a:off x="0" y="2237129"/>
            <a:ext cx="9144000" cy="3552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sheer power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426"/>
            <a:ext cx="8229600" cy="4808878"/>
          </a:xfrm>
        </p:spPr>
        <p:txBody>
          <a:bodyPr/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dirty="0" smtClean="0"/>
              <a:t>‘Social media’ refers to </a:t>
            </a:r>
            <a:r>
              <a:rPr lang="en-GB" dirty="0"/>
              <a:t>websites and applications that enable users to create and share content or to participate in social </a:t>
            </a:r>
            <a:r>
              <a:rPr lang="en-GB" dirty="0" smtClean="0"/>
              <a:t>networking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5837920"/>
            <a:ext cx="25301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500" i="1" dirty="0" smtClean="0"/>
              <a:t>Source: Ofcom, 2016</a:t>
            </a:r>
            <a:endParaRPr lang="en-GB" sz="15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31917" y="2588823"/>
            <a:ext cx="1151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38.7m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3106" y="2588825"/>
            <a:ext cx="1151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41.3m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43897" y="3762506"/>
            <a:ext cx="1151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21.8m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43897" y="2577305"/>
            <a:ext cx="1151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20.9m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43897" y="4772261"/>
            <a:ext cx="11519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12.8m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55080" y="2563810"/>
            <a:ext cx="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16.5m</a:t>
            </a:r>
            <a:endParaRPr lang="en-GB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4239" y="4202601"/>
            <a:ext cx="8926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11.5m</a:t>
            </a:r>
            <a:endParaRPr lang="en-GB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6680200" y="5187950"/>
            <a:ext cx="1098550" cy="52070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7092950" y="5294411"/>
            <a:ext cx="6714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16.7m</a:t>
            </a:r>
            <a:endParaRPr lang="en-GB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128" y="5242444"/>
            <a:ext cx="411711" cy="4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4"/>
          <a:stretch/>
        </p:blipFill>
        <p:spPr>
          <a:xfrm>
            <a:off x="722162" y="1045029"/>
            <a:ext cx="7699676" cy="5058888"/>
          </a:xfrm>
        </p:spPr>
      </p:pic>
      <p:sp>
        <p:nvSpPr>
          <p:cNvPr id="2" name="Rectangle 1"/>
          <p:cNvSpPr/>
          <p:nvPr/>
        </p:nvSpPr>
        <p:spPr>
          <a:xfrm>
            <a:off x="722162" y="3217951"/>
            <a:ext cx="6913672" cy="498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2162" y="4257377"/>
            <a:ext cx="6913672" cy="498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6270" y="5296917"/>
            <a:ext cx="6899564" cy="498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 b="90050"/>
          <a:stretch/>
        </p:blipFill>
        <p:spPr>
          <a:xfrm>
            <a:off x="722162" y="5945981"/>
            <a:ext cx="7699676" cy="21731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9433" y="274638"/>
            <a:ext cx="8229600" cy="1143000"/>
          </a:xfrm>
        </p:spPr>
        <p:txBody>
          <a:bodyPr/>
          <a:lstStyle/>
          <a:p>
            <a:r>
              <a:rPr lang="en-GB" dirty="0" smtClean="0"/>
              <a:t>Age distribution at top social networks</a:t>
            </a:r>
            <a:endParaRPr lang="en-US" dirty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" y="3211751"/>
            <a:ext cx="476390" cy="511163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" y="4263459"/>
            <a:ext cx="476390" cy="48659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5" y="5290717"/>
            <a:ext cx="489565" cy="5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6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clinicians don’t use tech for work do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6325"/>
            <a:ext cx="8229600" cy="4846979"/>
          </a:xfrm>
        </p:spPr>
        <p:txBody>
          <a:bodyPr/>
          <a:lstStyle/>
          <a:p>
            <a:pPr>
              <a:buClr>
                <a:srgbClr val="D8B714"/>
              </a:buClr>
              <a:buFontTx/>
              <a:buChar char="•"/>
            </a:pPr>
            <a:r>
              <a:rPr lang="en-GB" sz="2600" dirty="0" smtClean="0"/>
              <a:t>Devices surpassed desktops for web usage last November (</a:t>
            </a:r>
            <a:r>
              <a:rPr lang="en-GB" sz="2600" dirty="0" err="1" smtClean="0"/>
              <a:t>GlobalStatsCounter</a:t>
            </a:r>
            <a:r>
              <a:rPr lang="en-GB" sz="2600" dirty="0" smtClean="0"/>
              <a:t>, Nov. 2016)</a:t>
            </a:r>
          </a:p>
          <a:p>
            <a:pPr marL="0" indent="0">
              <a:buClr>
                <a:srgbClr val="D8B714"/>
              </a:buClr>
              <a:buNone/>
            </a:pPr>
            <a:endParaRPr lang="en-GB" sz="3000" dirty="0" smtClean="0"/>
          </a:p>
          <a:p>
            <a:pPr>
              <a:buClr>
                <a:srgbClr val="D8B714"/>
              </a:buClr>
              <a:buFontTx/>
              <a:buChar char="•"/>
            </a:pPr>
            <a:r>
              <a:rPr lang="en-GB" sz="3000" b="1" dirty="0" smtClean="0"/>
              <a:t>BMJ Innovations study (Oct. 2015):</a:t>
            </a:r>
          </a:p>
          <a:p>
            <a:pPr lvl="1">
              <a:buClr>
                <a:srgbClr val="D8B714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99% doctors, 95% nurses own smartphones</a:t>
            </a:r>
          </a:p>
          <a:p>
            <a:pPr lvl="1">
              <a:buClr>
                <a:srgbClr val="D8B714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74% and 65% own tablets</a:t>
            </a:r>
          </a:p>
          <a:p>
            <a:pPr lvl="1">
              <a:buClr>
                <a:srgbClr val="D8B714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93% and 53% found phones ‘useful in performing clinical duties’</a:t>
            </a:r>
          </a:p>
          <a:p>
            <a:pPr lvl="1">
              <a:buClr>
                <a:srgbClr val="D8B714"/>
              </a:buClr>
              <a:buFont typeface="Courier New" panose="02070309020205020404" pitchFamily="49" charset="0"/>
              <a:buChar char="o"/>
            </a:pPr>
            <a:r>
              <a:rPr lang="en-GB" dirty="0" smtClean="0"/>
              <a:t>90% and 67% medical app owners using them for work</a:t>
            </a:r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 smtClean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06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1: RCP and DIY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05666"/>
          </a:xfrm>
        </p:spPr>
        <p:txBody>
          <a:bodyPr/>
          <a:lstStyle/>
          <a:p>
            <a:r>
              <a:rPr lang="en-GB" sz="2400" b="1" dirty="0"/>
              <a:t>Most audits have </a:t>
            </a:r>
            <a:r>
              <a:rPr lang="en-GB" sz="2400" b="1" dirty="0" smtClean="0"/>
              <a:t>Twitter </a:t>
            </a:r>
            <a:r>
              <a:rPr lang="en-GB" sz="2400" b="1" dirty="0"/>
              <a:t>accounts</a:t>
            </a:r>
            <a:r>
              <a:rPr lang="en-GB" sz="2400" b="1" dirty="0" smtClean="0"/>
              <a:t>: </a:t>
            </a:r>
            <a:r>
              <a:rPr lang="en-GB" sz="2400" u="sng" dirty="0" smtClean="0">
                <a:hlinkClick r:id="rId2"/>
              </a:rPr>
              <a:t>RCP_FFFAP</a:t>
            </a:r>
            <a:r>
              <a:rPr lang="en-GB" sz="2400" dirty="0"/>
              <a:t>   </a:t>
            </a:r>
            <a:r>
              <a:rPr lang="en-GB" sz="2400" u="sng" dirty="0">
                <a:hlinkClick r:id="rId3"/>
              </a:rPr>
              <a:t>@</a:t>
            </a:r>
            <a:r>
              <a:rPr lang="en-GB" sz="2400" u="sng" dirty="0" err="1">
                <a:hlinkClick r:id="rId3"/>
              </a:rPr>
              <a:t>SSNAPaudit</a:t>
            </a:r>
            <a:r>
              <a:rPr lang="en-GB" sz="2400" dirty="0"/>
              <a:t>  </a:t>
            </a:r>
            <a:r>
              <a:rPr lang="en-GB" sz="2400" u="sng" dirty="0">
                <a:hlinkClick r:id="rId4"/>
              </a:rPr>
              <a:t>@RCP_NLCA</a:t>
            </a:r>
            <a:r>
              <a:rPr lang="en-GB" sz="2400" dirty="0"/>
              <a:t>  </a:t>
            </a:r>
            <a:r>
              <a:rPr lang="en-GB" sz="2400" u="sng" dirty="0">
                <a:hlinkClick r:id="rId5"/>
              </a:rPr>
              <a:t>@</a:t>
            </a:r>
            <a:r>
              <a:rPr lang="en-GB" sz="2400" u="sng" dirty="0" err="1">
                <a:hlinkClick r:id="rId5"/>
              </a:rPr>
              <a:t>NatCOPDaudit</a:t>
            </a:r>
            <a:endParaRPr lang="en-GB" sz="2400" dirty="0"/>
          </a:p>
          <a:p>
            <a:r>
              <a:rPr lang="en-GB" sz="2400" b="1" dirty="0" smtClean="0"/>
              <a:t>Managers?</a:t>
            </a:r>
            <a:r>
              <a:rPr lang="en-GB" sz="2400" dirty="0" smtClean="0"/>
              <a:t> </a:t>
            </a:r>
            <a:r>
              <a:rPr lang="en-GB" sz="2400" dirty="0"/>
              <a:t>Project teams with support and guidance from comms</a:t>
            </a:r>
          </a:p>
          <a:p>
            <a:r>
              <a:rPr lang="en-GB" sz="2400" b="1" dirty="0"/>
              <a:t>D</a:t>
            </a:r>
            <a:r>
              <a:rPr lang="en-GB" sz="2400" b="1" dirty="0" smtClean="0"/>
              <a:t>rivers</a:t>
            </a:r>
            <a:r>
              <a:rPr lang="en-GB" sz="2400" b="1" dirty="0"/>
              <a:t>?</a:t>
            </a:r>
            <a:r>
              <a:rPr lang="en-GB" sz="2400" dirty="0"/>
              <a:t> Project teams and CQID exec </a:t>
            </a:r>
            <a:r>
              <a:rPr lang="en-GB" sz="2400" dirty="0" smtClean="0"/>
              <a:t>leadership: account </a:t>
            </a:r>
            <a:r>
              <a:rPr lang="en-GB" sz="2400" dirty="0"/>
              <a:t>managers </a:t>
            </a:r>
            <a:r>
              <a:rPr lang="en-GB" sz="2400" dirty="0" smtClean="0"/>
              <a:t>cascade plans and results </a:t>
            </a:r>
          </a:p>
          <a:p>
            <a:r>
              <a:rPr lang="en-GB" sz="2400" b="1" dirty="0" smtClean="0"/>
              <a:t>Benefits</a:t>
            </a:r>
            <a:r>
              <a:rPr lang="en-GB" sz="2400" b="1" dirty="0"/>
              <a:t>:</a:t>
            </a:r>
            <a:r>
              <a:rPr lang="en-GB" sz="2400" dirty="0"/>
              <a:t> </a:t>
            </a:r>
            <a:r>
              <a:rPr lang="en-GB" sz="2400" dirty="0" smtClean="0"/>
              <a:t>Audits talk directly </a:t>
            </a:r>
            <a:r>
              <a:rPr lang="en-GB" sz="2400" dirty="0"/>
              <a:t>to their </a:t>
            </a:r>
            <a:r>
              <a:rPr lang="en-GB" sz="2400" dirty="0" smtClean="0"/>
              <a:t>audiences</a:t>
            </a:r>
            <a:endParaRPr lang="en-GB" sz="2400" dirty="0"/>
          </a:p>
          <a:p>
            <a:r>
              <a:rPr lang="en-GB" sz="2400" b="1" dirty="0"/>
              <a:t>Support:</a:t>
            </a:r>
            <a:r>
              <a:rPr lang="en-GB" sz="2400" dirty="0"/>
              <a:t> Messages shared </a:t>
            </a:r>
            <a:r>
              <a:rPr lang="en-GB" sz="2400" dirty="0" smtClean="0"/>
              <a:t>across </a:t>
            </a:r>
            <a:r>
              <a:rPr lang="en-GB" sz="2400" dirty="0"/>
              <a:t>broader RCP social media platforms to complement strategic </a:t>
            </a:r>
            <a:r>
              <a:rPr lang="en-GB" sz="2400" dirty="0" smtClean="0"/>
              <a:t>messaging</a:t>
            </a:r>
            <a:endParaRPr lang="en-GB" sz="2400" dirty="0"/>
          </a:p>
          <a:p>
            <a:r>
              <a:rPr lang="en-GB" sz="2400" b="1" dirty="0"/>
              <a:t>Successes: </a:t>
            </a:r>
            <a:r>
              <a:rPr lang="en-GB" sz="2400" dirty="0"/>
              <a:t>Followers: SSNAP – 784, COPD – 699 NLCA – 320, FFFAP – </a:t>
            </a:r>
            <a:r>
              <a:rPr lang="en-GB" sz="2400" dirty="0" smtClean="0"/>
              <a:t>462</a:t>
            </a:r>
            <a:endParaRPr lang="en-GB" sz="3200" dirty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/>
          </a:p>
          <a:p>
            <a:pPr>
              <a:buClr>
                <a:srgbClr val="D8B714"/>
              </a:buClr>
              <a:buFontTx/>
              <a:buChar char="•"/>
            </a:pPr>
            <a:endParaRPr lang="en-GB" sz="3000" dirty="0" smtClean="0"/>
          </a:p>
        </p:txBody>
      </p:sp>
    </p:spTree>
    <p:extLst>
      <p:ext uri="{BB962C8B-B14F-4D97-AF65-F5344CB8AC3E}">
        <p14:creationId xmlns:p14="http://schemas.microsoft.com/office/powerpoint/2010/main" val="306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58707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Case </a:t>
            </a:r>
            <a:r>
              <a:rPr lang="en-GB" dirty="0" smtClean="0">
                <a:solidFill>
                  <a:srgbClr val="002060"/>
                </a:solidFill>
              </a:rPr>
              <a:t>study 2: CKD launch – low cost, high impact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343025"/>
            <a:ext cx="4476750" cy="4525963"/>
          </a:xfrm>
        </p:spPr>
        <p:txBody>
          <a:bodyPr/>
          <a:lstStyle/>
          <a:p>
            <a:r>
              <a:rPr lang="en-GB" sz="2800" dirty="0" smtClean="0"/>
              <a:t>January 2017 – HQIP promotion of the National CKD audit </a:t>
            </a:r>
          </a:p>
          <a:p>
            <a:r>
              <a:rPr lang="en-GB" sz="2800" dirty="0"/>
              <a:t>W</a:t>
            </a:r>
            <a:r>
              <a:rPr lang="en-GB" sz="2800" dirty="0" smtClean="0"/>
              <a:t>eek-long social media campaign comprising visuals, statistics and infographics</a:t>
            </a:r>
          </a:p>
          <a:p>
            <a:r>
              <a:rPr lang="en-GB" sz="2800" dirty="0"/>
              <a:t>C</a:t>
            </a:r>
            <a:r>
              <a:rPr lang="en-GB" sz="2800" dirty="0" smtClean="0"/>
              <a:t>ampaign kicked off with a teaser tweet prior to report publication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16696" r="25638"/>
          <a:stretch/>
        </p:blipFill>
        <p:spPr bwMode="auto">
          <a:xfrm>
            <a:off x="4972050" y="1134717"/>
            <a:ext cx="3619500" cy="4908998"/>
          </a:xfrm>
          <a:prstGeom prst="rect">
            <a:avLst/>
          </a:prstGeom>
          <a:noFill/>
          <a:ln w="9525">
            <a:solidFill>
              <a:schemeClr val="tx1">
                <a:alpha val="54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6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558707" cy="11430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Case </a:t>
            </a:r>
            <a:r>
              <a:rPr lang="en-GB" dirty="0" smtClean="0">
                <a:solidFill>
                  <a:srgbClr val="002060"/>
                </a:solidFill>
              </a:rPr>
              <a:t>study 2: CKD – right planning, right mix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 descr="I:\social media\Training\CKD plan and magnifying gla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2" y="1145273"/>
            <a:ext cx="6339048" cy="47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586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3474" y="266714"/>
            <a:ext cx="7896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+mj-lt"/>
              </a:rPr>
              <a:t>Case study 2: CKD – 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</a:rPr>
              <a:t>good design, big impact</a:t>
            </a:r>
            <a:endParaRPr lang="en-GB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7" t="41268" r="30148" b="10936"/>
          <a:stretch/>
        </p:blipFill>
        <p:spPr bwMode="auto">
          <a:xfrm>
            <a:off x="276224" y="1115483"/>
            <a:ext cx="3990976" cy="4014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224" y="5135653"/>
            <a:ext cx="8601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2060"/>
                </a:solidFill>
              </a:rPr>
              <a:t>Infographics </a:t>
            </a:r>
            <a:r>
              <a:rPr lang="en-GB" sz="2800" dirty="0">
                <a:solidFill>
                  <a:srgbClr val="002060"/>
                </a:solidFill>
              </a:rPr>
              <a:t>are </a:t>
            </a:r>
            <a:r>
              <a:rPr lang="en-GB" sz="2800" dirty="0" smtClean="0">
                <a:solidFill>
                  <a:srgbClr val="002060"/>
                </a:solidFill>
              </a:rPr>
              <a:t>‘liked’ </a:t>
            </a:r>
            <a:r>
              <a:rPr lang="en-GB" sz="2800" dirty="0">
                <a:solidFill>
                  <a:srgbClr val="002060"/>
                </a:solidFill>
              </a:rPr>
              <a:t>and shared on social media </a:t>
            </a:r>
            <a:r>
              <a:rPr lang="en-GB" sz="2800" dirty="0" smtClean="0">
                <a:solidFill>
                  <a:srgbClr val="002060"/>
                </a:solidFill>
              </a:rPr>
              <a:t>3x </a:t>
            </a:r>
            <a:r>
              <a:rPr lang="en-GB" sz="2800" dirty="0">
                <a:solidFill>
                  <a:srgbClr val="002060"/>
                </a:solidFill>
              </a:rPr>
              <a:t>more than other any other type of </a:t>
            </a:r>
            <a:r>
              <a:rPr lang="en-GB" sz="2800" dirty="0" smtClean="0">
                <a:solidFill>
                  <a:srgbClr val="002060"/>
                </a:solidFill>
              </a:rPr>
              <a:t>content</a:t>
            </a:r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2" t="13481" r="17846" b="9546"/>
          <a:stretch/>
        </p:blipFill>
        <p:spPr bwMode="auto">
          <a:xfrm>
            <a:off x="4486273" y="1131196"/>
            <a:ext cx="4391027" cy="39985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2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435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Custom Design</vt:lpstr>
      <vt:lpstr>1_Custom Design</vt:lpstr>
      <vt:lpstr>Harnessing social media to enhance impact  Effective communications planning and promotion for your programme </vt:lpstr>
      <vt:lpstr>The planning horse, the social media cart</vt:lpstr>
      <vt:lpstr>The sheer power of social media</vt:lpstr>
      <vt:lpstr>Age distribution at top social networks</vt:lpstr>
      <vt:lpstr>But clinicians don’t use tech for work do they?</vt:lpstr>
      <vt:lpstr>Case study 1: RCP and DIY</vt:lpstr>
      <vt:lpstr>Case study 2: CKD launch – low cost, high impact</vt:lpstr>
      <vt:lpstr>Case study 2: CKD – right planning, right mix</vt:lpstr>
      <vt:lpstr>PowerPoint Presentation</vt:lpstr>
      <vt:lpstr>Case study 2: CKD – social media success</vt:lpstr>
      <vt:lpstr>Case study 3: The NJR and strategy</vt:lpstr>
      <vt:lpstr>Case study 3: The NJR and strategy</vt:lpstr>
      <vt:lpstr>Case study 3: NJR – simple, effective design</vt:lpstr>
      <vt:lpstr>Case study 3: NJR – simple, effective engagement</vt:lpstr>
      <vt:lpstr>Case study 3: NJR – simple scheduling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Steward</dc:creator>
  <cp:lastModifiedBy>Eleanor Mitchell-Heggs</cp:lastModifiedBy>
  <cp:revision>175</cp:revision>
  <cp:lastPrinted>2017-05-03T14:46:23Z</cp:lastPrinted>
  <dcterms:created xsi:type="dcterms:W3CDTF">2014-02-10T09:23:57Z</dcterms:created>
  <dcterms:modified xsi:type="dcterms:W3CDTF">2017-05-04T07:44:57Z</dcterms:modified>
</cp:coreProperties>
</file>